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  <p:sldMasterId id="2147483720" r:id="rId2"/>
  </p:sldMasterIdLst>
  <p:notesMasterIdLst>
    <p:notesMasterId r:id="rId14"/>
  </p:notesMasterIdLst>
  <p:handoutMasterIdLst>
    <p:handoutMasterId r:id="rId15"/>
  </p:handoutMasterIdLst>
  <p:sldIdLst>
    <p:sldId id="1626" r:id="rId3"/>
    <p:sldId id="1627" r:id="rId4"/>
    <p:sldId id="1628" r:id="rId5"/>
    <p:sldId id="1629" r:id="rId6"/>
    <p:sldId id="1630" r:id="rId7"/>
    <p:sldId id="1631" r:id="rId8"/>
    <p:sldId id="1632" r:id="rId9"/>
    <p:sldId id="1633" r:id="rId10"/>
    <p:sldId id="1634" r:id="rId11"/>
    <p:sldId id="1635" r:id="rId12"/>
    <p:sldId id="1636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06A"/>
    <a:srgbClr val="009999"/>
    <a:srgbClr val="0267AE"/>
    <a:srgbClr val="CAEAE4"/>
    <a:srgbClr val="B1F6CE"/>
    <a:srgbClr val="FFC988"/>
    <a:srgbClr val="D48C35"/>
    <a:srgbClr val="00A1D1"/>
    <a:srgbClr val="008888"/>
    <a:srgbClr val="007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Estilo claro 2 - Énfasi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Estilo claro 2 - Énfasis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Estilo claro 2 - Énfasi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Estilo claro 3 - Énfasis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Énfasi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Estilo claro 1 - Énfasi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Estilo claro 2 - Énfasi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Estilo claro 2 - Énfasi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12" autoAdjust="0"/>
    <p:restoredTop sz="97636" autoAdjust="0"/>
  </p:normalViewPr>
  <p:slideViewPr>
    <p:cSldViewPr snapToGrid="0" snapToObjects="1">
      <p:cViewPr varScale="1">
        <p:scale>
          <a:sx n="67" d="100"/>
          <a:sy n="67" d="100"/>
        </p:scale>
        <p:origin x="8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13716AC-C4F4-1242-8EDD-6DDAD17F5467}" type="datetimeFigureOut">
              <a:rPr lang="en-US"/>
              <a:pPr>
                <a:defRPr/>
              </a:pPr>
              <a:t>3/10/2016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189F28C-C8A7-D741-AF2B-62A03A661E8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1397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AB53B4-1A05-B349-A81B-2E42DB636D5C}" type="datetimeFigureOut">
              <a:rPr lang="es-ES"/>
              <a:pPr>
                <a:defRPr/>
              </a:pPr>
              <a:t>10/03/2016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58D5591-8E3C-4B4E-884B-AFC64BA4F25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7325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8" descr="dd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32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632" y="1205590"/>
            <a:ext cx="8851121" cy="5535887"/>
          </a:xfrm>
        </p:spPr>
        <p:txBody>
          <a:bodyPr>
            <a:normAutofit/>
          </a:bodyPr>
          <a:lstStyle>
            <a:lvl1pPr>
              <a:defRPr sz="2000" b="1" i="0">
                <a:latin typeface="Century Gothic"/>
                <a:cs typeface="Century Gothic"/>
              </a:defRPr>
            </a:lvl1pPr>
            <a:lvl2pPr>
              <a:defRPr sz="1800" b="1" i="0">
                <a:latin typeface="Century Gothic"/>
                <a:cs typeface="Century Gothic"/>
              </a:defRPr>
            </a:lvl2pPr>
            <a:lvl3pPr>
              <a:defRPr sz="1800" b="1" i="0">
                <a:latin typeface="Century Gothic"/>
                <a:cs typeface="Century Gothic"/>
              </a:defRPr>
            </a:lvl3pPr>
            <a:lvl4pPr>
              <a:defRPr sz="1600" b="1" i="0">
                <a:latin typeface="Century Gothic"/>
                <a:cs typeface="Century Gothic"/>
              </a:defRPr>
            </a:lvl4pPr>
            <a:lvl5pPr>
              <a:defRPr sz="1600" b="1" i="0">
                <a:latin typeface="Century Gothic"/>
                <a:cs typeface="Century Gothic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2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9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lnSpc>
                <a:spcPct val="80000"/>
              </a:lnSpc>
              <a:defRPr b="1" i="0" cap="none" baseline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632" y="1205590"/>
            <a:ext cx="8851121" cy="5535887"/>
          </a:xfrm>
        </p:spPr>
        <p:txBody>
          <a:bodyPr>
            <a:normAutofit/>
          </a:bodyPr>
          <a:lstStyle>
            <a:lvl1pPr>
              <a:defRPr sz="2000" b="0" i="0">
                <a:latin typeface="Arial"/>
                <a:cs typeface="Arial"/>
              </a:defRPr>
            </a:lvl1pPr>
            <a:lvl2pPr>
              <a:defRPr sz="18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600" b="0" i="0">
                <a:latin typeface="Arial"/>
                <a:cs typeface="Arial"/>
              </a:defRPr>
            </a:lvl4pPr>
            <a:lvl5pPr>
              <a:defRPr sz="1600" b="0" i="0"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78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EA3AA0-8A8B-CA41-90DF-83537635934D}" type="datetimeFigureOut">
              <a:rPr lang="es-ES" smtClean="0"/>
              <a:t>10/03/2016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DC7157-9E65-F94D-8ACC-21078D62CE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073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EA3AA0-8A8B-CA41-90DF-83537635934D}" type="datetimeFigureOut">
              <a:rPr lang="es-ES" smtClean="0"/>
              <a:t>10/03/2016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DC7157-9E65-F94D-8ACC-21078D62CE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70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87642.jpg"/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44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flipH="1" flipV="1">
            <a:off x="8089351" y="-10082"/>
            <a:ext cx="903094" cy="1027113"/>
          </a:xfrm>
          <a:prstGeom prst="round2SameRect">
            <a:avLst/>
          </a:prstGeom>
          <a:gradFill flip="none" rotWithShape="1">
            <a:gsLst>
              <a:gs pos="0">
                <a:srgbClr val="076AB2"/>
              </a:gs>
              <a:gs pos="85000">
                <a:srgbClr val="004C85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9225" y="1163400"/>
            <a:ext cx="8794750" cy="551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74613" y="143112"/>
            <a:ext cx="68567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pic>
        <p:nvPicPr>
          <p:cNvPr id="11" name="Picture 1" descr="Logo unam trans-1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0426" y="210977"/>
            <a:ext cx="69152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5"/>
          <p:cNvSpPr/>
          <p:nvPr userDrawn="1"/>
        </p:nvSpPr>
        <p:spPr>
          <a:xfrm flipV="1">
            <a:off x="8089351" y="-10473"/>
            <a:ext cx="903094" cy="1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+mj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12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 cap="small">
          <a:solidFill>
            <a:srgbClr val="1466A7"/>
          </a:solidFill>
          <a:latin typeface="Tw Cen MT"/>
          <a:ea typeface="ＭＳ Ｐゴシック" charset="0"/>
          <a:cs typeface="Tw Cen M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Arial"/>
          <a:ea typeface="ＭＳ Ｐゴシック" charset="0"/>
          <a:cs typeface="Arial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Arial"/>
          <a:ea typeface="ＭＳ Ｐゴシック" charset="0"/>
          <a:cs typeface="Arial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Arial"/>
          <a:ea typeface="ＭＳ Ｐゴシック" charset="0"/>
          <a:cs typeface="Arial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42191"/>
          </a:xfrm>
          <a:prstGeom prst="rect">
            <a:avLst/>
          </a:prstGeom>
        </p:spPr>
      </p:pic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9225" y="1163400"/>
            <a:ext cx="8794750" cy="551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49225" y="305560"/>
            <a:ext cx="879475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0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7" r:id="rId3"/>
    <p:sldLayoutId id="2147483728" r:id="rId4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60000"/>
        </a:lnSpc>
        <a:spcBef>
          <a:spcPct val="0"/>
        </a:spcBef>
        <a:spcAft>
          <a:spcPct val="0"/>
        </a:spcAft>
        <a:defRPr sz="4000" b="1" kern="1200" cap="small">
          <a:solidFill>
            <a:schemeClr val="tx2">
              <a:lumMod val="75000"/>
              <a:lumOff val="25000"/>
            </a:schemeClr>
          </a:solidFill>
          <a:latin typeface="Tw Cen MT"/>
          <a:ea typeface="ＭＳ Ｐゴシック" charset="0"/>
          <a:cs typeface="Tw Cen M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Arial"/>
          <a:ea typeface="ＭＳ Ｐゴシック" charset="0"/>
          <a:cs typeface="Arial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Arial"/>
          <a:ea typeface="ＭＳ Ｐゴシック" charset="0"/>
          <a:cs typeface="Arial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Arial"/>
          <a:ea typeface="ＭＳ Ｐゴシック" charset="0"/>
          <a:cs typeface="Arial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6894" y="220436"/>
            <a:ext cx="9003631" cy="29447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dirty="0" smtClean="0">
                <a:latin typeface="Arial Black" charset="0"/>
                <a:ea typeface="Arial Black" charset="0"/>
                <a:cs typeface="Arial Black" charset="0"/>
              </a:rPr>
              <a:t>Efectos del Salario Mínimo sobre la Sustentabilidad de las Empresas en México.</a:t>
            </a:r>
            <a:br>
              <a:rPr lang="es-ES" dirty="0" smtClean="0">
                <a:latin typeface="Arial Black" charset="0"/>
                <a:ea typeface="Arial Black" charset="0"/>
                <a:cs typeface="Arial Black" charset="0"/>
              </a:rPr>
            </a:br>
            <a:r>
              <a:rPr lang="es-ES" b="0" dirty="0" smtClean="0">
                <a:latin typeface="Arial" charset="0"/>
                <a:ea typeface="Arial" charset="0"/>
                <a:cs typeface="Arial" charset="0"/>
              </a:rPr>
              <a:t>Un debate hacia el futuro</a:t>
            </a:r>
            <a:endParaRPr lang="es-ES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9787" y="4453947"/>
            <a:ext cx="8557846" cy="2404053"/>
          </a:xfrm>
        </p:spPr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Comentarios de </a:t>
            </a:r>
          </a:p>
          <a:p>
            <a:r>
              <a:rPr lang="es-ES" b="1" dirty="0" smtClean="0">
                <a:solidFill>
                  <a:schemeClr val="tx1"/>
                </a:solidFill>
              </a:rPr>
              <a:t>Clemente Ruiz Durán</a:t>
            </a:r>
          </a:p>
          <a:p>
            <a:endParaRPr lang="es-ES" sz="2400" b="1" dirty="0">
              <a:solidFill>
                <a:schemeClr val="tx1"/>
              </a:solidFill>
            </a:endParaRPr>
          </a:p>
          <a:p>
            <a:r>
              <a:rPr lang="es-ES" sz="2000" b="1" dirty="0" smtClean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rPr>
              <a:t>Encuentro de Especialistas sobre Salario Mínimo.</a:t>
            </a:r>
          </a:p>
          <a:p>
            <a:r>
              <a:rPr lang="es-ES" sz="18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Ciudad de México. Marzo 11, 2016</a:t>
            </a:r>
            <a:endParaRPr lang="es-ES" sz="2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6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r>
              <a:rPr lang="es-ES" dirty="0" smtClean="0"/>
              <a:t>Eliminar el  efecto faro de las revisiones salariales contractuales</a:t>
            </a:r>
            <a:endParaRPr lang="es-ES" dirty="0"/>
          </a:p>
        </p:txBody>
      </p:sp>
      <p:sp>
        <p:nvSpPr>
          <p:cNvPr id="4" name="Elipse 3"/>
          <p:cNvSpPr/>
          <p:nvPr/>
        </p:nvSpPr>
        <p:spPr>
          <a:xfrm>
            <a:off x="835349" y="2493996"/>
            <a:ext cx="2903855" cy="2923787"/>
          </a:xfrm>
          <a:prstGeom prst="ellipse">
            <a:avLst/>
          </a:prstGeom>
          <a:solidFill>
            <a:srgbClr val="03606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/>
              <a:t>¿De </a:t>
            </a:r>
            <a:r>
              <a:rPr lang="es-ES" dirty="0" smtClean="0"/>
              <a:t>qué </a:t>
            </a:r>
            <a:r>
              <a:rPr lang="es-ES" dirty="0"/>
              <a:t>forma </a:t>
            </a:r>
            <a:r>
              <a:rPr lang="es-ES" dirty="0" smtClean="0"/>
              <a:t>se pueden desvincular </a:t>
            </a:r>
            <a:r>
              <a:rPr lang="es-ES" dirty="0"/>
              <a:t>las revisiones salariales contractuales del efecto faro?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279666" y="2132263"/>
            <a:ext cx="3299518" cy="1510631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 smtClean="0"/>
              <a:t>El ajuste de los SC</a:t>
            </a:r>
          </a:p>
          <a:p>
            <a:pPr algn="ctr"/>
            <a:r>
              <a:rPr lang="es-ES" dirty="0"/>
              <a:t>d</a:t>
            </a:r>
            <a:r>
              <a:rPr lang="es-ES" dirty="0" smtClean="0"/>
              <a:t>eberán basarse en mantener el poder adquisitivo y realizar ajustes por productividad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279666" y="4444496"/>
            <a:ext cx="3299518" cy="1456716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 smtClean="0"/>
              <a:t>Dada la heterogeneidad empresarial para instrumentar el ajuste por productividad, se requiere establecer “Centros de Productividad Sectorial”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8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31830"/>
            <a:ext cx="8229600" cy="2987899"/>
          </a:xfrm>
        </p:spPr>
        <p:txBody>
          <a:bodyPr>
            <a:normAutofit/>
          </a:bodyPr>
          <a:lstStyle/>
          <a:p>
            <a:r>
              <a:rPr lang="es-ES" smtClean="0"/>
              <a:t>Muchas gracias.</a:t>
            </a:r>
            <a:br>
              <a:rPr lang="es-ES" smtClean="0"/>
            </a:br>
            <a:r>
              <a:rPr lang="es-ES" smtClean="0"/>
              <a:t/>
            </a:r>
            <a:br>
              <a:rPr lang="es-ES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>
                <a:latin typeface="Arial" charset="0"/>
                <a:ea typeface="Arial" charset="0"/>
                <a:cs typeface="Arial" charset="0"/>
              </a:rPr>
              <a:t>ruizdc</a:t>
            </a:r>
            <a:r>
              <a:rPr lang="es-ES" dirty="0" err="1" smtClean="0"/>
              <a:t>@unam.mx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279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3290" y="2391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sz="3600" dirty="0" smtClean="0"/>
              <a:t>Heterogeneidad empresarial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Elipse 3"/>
          <p:cNvSpPr/>
          <p:nvPr/>
        </p:nvSpPr>
        <p:spPr>
          <a:xfrm>
            <a:off x="2561580" y="5291395"/>
            <a:ext cx="1528217" cy="1486394"/>
          </a:xfrm>
          <a:prstGeom prst="ellipse">
            <a:avLst/>
          </a:prstGeom>
          <a:solidFill>
            <a:srgbClr val="03606A"/>
          </a:solidFill>
          <a:ln>
            <a:solidFill>
              <a:srgbClr val="03606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latin typeface="Arial"/>
                <a:cs typeface="Arial"/>
              </a:rPr>
              <a:t>Persistencia de estructuras familiares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38639" y="989589"/>
            <a:ext cx="88747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ES" dirty="0" smtClean="0"/>
              <a:t>Una contribución del estudio es que muestra la </a:t>
            </a:r>
            <a:r>
              <a:rPr lang="es-ES" b="1" dirty="0" smtClean="0">
                <a:latin typeface="Arial Black" charset="0"/>
                <a:ea typeface="Arial Black" charset="0"/>
                <a:cs typeface="Arial Black" charset="0"/>
              </a:rPr>
              <a:t>heterogeneidad empresarial </a:t>
            </a:r>
            <a:r>
              <a:rPr lang="es-ES" dirty="0" smtClean="0"/>
              <a:t>que prevalece en México, </a:t>
            </a:r>
            <a:r>
              <a:rPr lang="es-ES" dirty="0" err="1" smtClean="0"/>
              <a:t>haciéndo</a:t>
            </a:r>
            <a:r>
              <a:rPr lang="es-ES" dirty="0" smtClean="0"/>
              <a:t> evidentes las diferencias por tamaño de empresa, por sectores, por niveles de competencia y rivalidad de empresas dominantes.</a:t>
            </a:r>
          </a:p>
          <a:p>
            <a:pPr algn="just"/>
            <a:endParaRPr lang="es-ES" dirty="0" smtClean="0"/>
          </a:p>
          <a:p>
            <a:pPr marL="285750" indent="-285750" algn="just">
              <a:buFont typeface="Arial"/>
              <a:buChar char="•"/>
            </a:pPr>
            <a:r>
              <a:rPr lang="es-ES" dirty="0" smtClean="0"/>
              <a:t>El análisis es realizado con trabajadores en unidades económicas formales; sería deseable analizar también el </a:t>
            </a:r>
            <a:r>
              <a:rPr lang="es-ES" b="1" dirty="0" smtClean="0">
                <a:latin typeface="Arial Black" charset="0"/>
                <a:ea typeface="Arial Black" charset="0"/>
                <a:cs typeface="Arial Black" charset="0"/>
              </a:rPr>
              <a:t>sector informal</a:t>
            </a:r>
            <a:r>
              <a:rPr lang="es-ES" dirty="0" smtClean="0"/>
              <a:t>.</a:t>
            </a:r>
          </a:p>
          <a:p>
            <a:pPr marL="285750" indent="-285750" algn="just">
              <a:buFont typeface="Arial"/>
              <a:buChar char="•"/>
            </a:pPr>
            <a:endParaRPr lang="es-ES" dirty="0"/>
          </a:p>
          <a:p>
            <a:pPr marL="285750" indent="-285750" algn="just">
              <a:buFont typeface="Arial"/>
              <a:buChar char="•"/>
            </a:pPr>
            <a:r>
              <a:rPr lang="es-ES" dirty="0" smtClean="0"/>
              <a:t>Además, es necesario considerar que no sólo la informalidad es un problema en la estructura empresarial mexicana, sino también la persistencia de </a:t>
            </a:r>
            <a:r>
              <a:rPr lang="es-ES" b="1" dirty="0" smtClean="0">
                <a:latin typeface="Arial Black" charset="0"/>
                <a:ea typeface="Arial Black" charset="0"/>
                <a:cs typeface="Arial Black" charset="0"/>
              </a:rPr>
              <a:t>estructuras familiares</a:t>
            </a:r>
            <a:r>
              <a:rPr lang="es-ES" dirty="0" smtClean="0"/>
              <a:t> (personal ocupado no remunerado). Esto se combina con nuevas formas de organización empresarial (como el </a:t>
            </a:r>
            <a:r>
              <a:rPr lang="es-ES" i="1" dirty="0" err="1" smtClean="0"/>
              <a:t>outsourcing</a:t>
            </a:r>
            <a:r>
              <a:rPr lang="es-ES" dirty="0" smtClean="0"/>
              <a:t>), lo que incrementa la segmentación de la estructura empresarial</a:t>
            </a:r>
            <a:r>
              <a:rPr lang="es-ES" dirty="0"/>
              <a:t> </a:t>
            </a:r>
            <a:r>
              <a:rPr lang="es-ES" dirty="0" smtClean="0"/>
              <a:t>en su relación laboral.</a:t>
            </a:r>
            <a:endParaRPr lang="es-ES" dirty="0"/>
          </a:p>
        </p:txBody>
      </p:sp>
      <p:sp>
        <p:nvSpPr>
          <p:cNvPr id="5" name="Elipse 4"/>
          <p:cNvSpPr/>
          <p:nvPr/>
        </p:nvSpPr>
        <p:spPr>
          <a:xfrm>
            <a:off x="3735534" y="4760942"/>
            <a:ext cx="1528217" cy="148639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i="1" dirty="0" err="1" smtClean="0">
                <a:latin typeface="Arial"/>
                <a:cs typeface="Arial"/>
              </a:rPr>
              <a:t>Outsourcing</a:t>
            </a:r>
            <a:endParaRPr lang="es-ES" sz="1200" i="1" dirty="0">
              <a:latin typeface="Arial"/>
              <a:cs typeface="Arial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4879663" y="5291395"/>
            <a:ext cx="1528217" cy="148639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latin typeface="Arial"/>
                <a:cs typeface="Arial"/>
              </a:rPr>
              <a:t>Informalidad</a:t>
            </a:r>
            <a:endParaRPr lang="es-E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393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225" y="305560"/>
            <a:ext cx="8794750" cy="1183271"/>
          </a:xfrm>
        </p:spPr>
        <p:txBody>
          <a:bodyPr>
            <a:noAutofit/>
          </a:bodyPr>
          <a:lstStyle/>
          <a:p>
            <a:r>
              <a:rPr lang="es-ES" sz="3200" dirty="0" smtClean="0"/>
              <a:t>Es </a:t>
            </a:r>
            <a:r>
              <a:rPr lang="es-ES" sz="3200" dirty="0"/>
              <a:t>necesario</a:t>
            </a:r>
            <a:r>
              <a:rPr lang="es-ES" sz="3200" dirty="0" smtClean="0"/>
              <a:t> reconocer el complejo mundo empresarial y de relaciones laborales del siglo XXI</a:t>
            </a:r>
            <a:endParaRPr lang="es-ES" sz="32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494841"/>
              </p:ext>
            </p:extLst>
          </p:nvPr>
        </p:nvGraphicFramePr>
        <p:xfrm>
          <a:off x="191273" y="1659375"/>
          <a:ext cx="8752701" cy="5011880"/>
        </p:xfrm>
        <a:graphic>
          <a:graphicData uri="http://schemas.openxmlformats.org/drawingml/2006/table">
            <a:tbl>
              <a:tblPr/>
              <a:tblGrid>
                <a:gridCol w="1176253"/>
                <a:gridCol w="821646"/>
                <a:gridCol w="1063816"/>
                <a:gridCol w="1565453"/>
                <a:gridCol w="1219497"/>
                <a:gridCol w="1625996"/>
                <a:gridCol w="1280040"/>
              </a:tblGrid>
              <a:tr h="30859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Personal ocupado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7A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700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Estrato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7AE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7A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Personal dependiente de la razón social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7A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Personal no dependiente de la razón social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7AE"/>
                    </a:solidFill>
                  </a:tcPr>
                </a:tc>
              </a:tr>
              <a:tr h="7281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Personal remunerado  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Propietarios, familiares y otros trabajadores no remunerados total   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67A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0572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Manufactura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05726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Micro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1,057,456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100.0%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97.8%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34.6%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63.2%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2.2%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Pequeña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446,181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100.0%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91.1%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85.2%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5.8%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8.9%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Mediana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851,506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100.0%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79.8%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79.1%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0.6%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20.2%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Grande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2,718,289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100.0%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74.6%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74.5%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0.1%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25.4%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0572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Comercio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05726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Micro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3,866,223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100.0%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95.2%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27.7%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67.5%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4.8%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Pequeña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745,253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100.0%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77.0%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73.1%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3.9%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23.0%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Mediana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764,713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100.0%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63.6%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62.7%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0.9%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36.4%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Grande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1,013,459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100.0%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44.4%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44.1%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55.6%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0572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Servicios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05726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Micro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3,528,093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100.0%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96.1%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35.1%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61.0%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3.9%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Pequeña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1,348,207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100.0%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82.7%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76.7%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5.9%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17.3%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Mediana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414,660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100.0%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72.7%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71.5%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1.2%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27.3%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Grande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2,904,086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100.0%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77.0%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76.4%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0.6%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23.0%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0572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05726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19,658,126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100.0%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83.3%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65.8%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34.2%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16.7%</a:t>
                      </a:r>
                    </a:p>
                  </a:txBody>
                  <a:tcPr marL="11542" marR="11542" marT="11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869"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Fuente: Censos Económicos 2014</a:t>
                      </a:r>
                    </a:p>
                  </a:txBody>
                  <a:tcPr marL="11542" marR="11542" marT="11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55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396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Factores que pueden incidir sobre la rentabilidad de la firma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1417637"/>
            <a:ext cx="8448261" cy="5440363"/>
          </a:xfrm>
        </p:spPr>
        <p:txBody>
          <a:bodyPr>
            <a:normAutofit fontScale="92500"/>
          </a:bodyPr>
          <a:lstStyle/>
          <a:p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Tal como se indica en el estudio, los </a:t>
            </a:r>
            <a:r>
              <a:rPr lang="es-ES" b="1" dirty="0" smtClean="0">
                <a:latin typeface="Arial Black" charset="0"/>
                <a:ea typeface="Arial Black" charset="0"/>
                <a:cs typeface="Arial Black" charset="0"/>
              </a:rPr>
              <a:t>efectos de incrementos en el salario mínimo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 pueden verse reflejados (eventualmente) en el margen de operación de la firma por </a:t>
            </a:r>
            <a:r>
              <a:rPr lang="es-ES" b="1" dirty="0" smtClean="0">
                <a:latin typeface="Arial Black" charset="0"/>
                <a:ea typeface="Arial Black" charset="0"/>
                <a:cs typeface="Arial Black" charset="0"/>
              </a:rPr>
              <a:t>diferentes vías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: </a:t>
            </a:r>
          </a:p>
          <a:p>
            <a:pPr lvl="1"/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incremento en precios de venta</a:t>
            </a:r>
          </a:p>
          <a:p>
            <a:pPr lvl="1"/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menores utilidades </a:t>
            </a:r>
          </a:p>
          <a:p>
            <a:pPr lvl="1"/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formas 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informales de 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contratación</a:t>
            </a:r>
          </a:p>
          <a:p>
            <a:pPr lvl="1"/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recortes de personal.</a:t>
            </a:r>
          </a:p>
          <a:p>
            <a:pPr lvl="1"/>
            <a:endParaRPr lang="es-E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Pero también los incentivos a la inversión y las mejoras de gestión de la empresa, e incremento de la demanda.</a:t>
            </a:r>
          </a:p>
          <a:p>
            <a:endParaRPr lang="es-ES" b="1" dirty="0" smtClean="0">
              <a:solidFill>
                <a:schemeClr val="accent3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En este sentido, sería deseable analizar </a:t>
            </a:r>
            <a:r>
              <a:rPr lang="es-ES" b="1" dirty="0" smtClean="0">
                <a:latin typeface="Arial Black" charset="0"/>
                <a:ea typeface="Arial Black" charset="0"/>
                <a:cs typeface="Arial Black" charset="0"/>
              </a:rPr>
              <a:t>otras posibles variables de resultados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 de las firmas ante incrementos en el salario mínimo, como: </a:t>
            </a:r>
          </a:p>
          <a:p>
            <a:pPr lvl="1"/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Transición de los trabajadores de la formalidad hacia la informalidad</a:t>
            </a:r>
          </a:p>
          <a:p>
            <a:pPr lvl="1"/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Despidos (que no necesariamente incrementan la nómina) </a:t>
            </a:r>
          </a:p>
          <a:p>
            <a:pPr lvl="1"/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Traspaso a precios de venta </a:t>
            </a:r>
          </a:p>
          <a:p>
            <a:pPr lvl="1"/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Probabilidad 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cierre.</a:t>
            </a:r>
          </a:p>
        </p:txBody>
      </p:sp>
    </p:spTree>
    <p:extLst>
      <p:ext uri="{BB962C8B-B14F-4D97-AF65-F5344CB8AC3E}">
        <p14:creationId xmlns:p14="http://schemas.microsoft.com/office/powerpoint/2010/main" val="20167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9225" y="1567425"/>
            <a:ext cx="8794750" cy="538072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sz="2000" dirty="0">
                <a:latin typeface="Arial"/>
                <a:ea typeface="Arial" charset="0"/>
                <a:cs typeface="Arial"/>
              </a:rPr>
              <a:t>Sería recomendable incorporar dentro de la especificación de los modelos estimados las </a:t>
            </a:r>
            <a:r>
              <a:rPr lang="es-ES" sz="2000" b="1" dirty="0">
                <a:latin typeface="Arial Black" charset="0"/>
                <a:ea typeface="Arial Black" charset="0"/>
                <a:cs typeface="Arial Black" charset="0"/>
              </a:rPr>
              <a:t>diferencias por tamaño de empresas </a:t>
            </a:r>
            <a:r>
              <a:rPr lang="es-ES" sz="2000" dirty="0">
                <a:latin typeface="Arial"/>
                <a:ea typeface="Arial" charset="0"/>
                <a:cs typeface="Arial"/>
              </a:rPr>
              <a:t>como una variable de control</a:t>
            </a:r>
            <a:r>
              <a:rPr lang="es-ES" sz="2000" dirty="0" smtClean="0">
                <a:latin typeface="Arial"/>
                <a:ea typeface="Arial" charset="0"/>
                <a:cs typeface="Arial"/>
              </a:rPr>
              <a:t>. Esto es esencial para reforzar el argumento de la prevalencia de múltiples modelos de rentabilidad en el sector empresarial y los efectos de medidas de política sobre los diferentes tamaños de empresa. </a:t>
            </a:r>
          </a:p>
          <a:p>
            <a:pPr marL="0" indent="0" algn="just">
              <a:buNone/>
            </a:pPr>
            <a:r>
              <a:rPr lang="es-ES" sz="2000" dirty="0" smtClean="0">
                <a:latin typeface="Arial"/>
                <a:ea typeface="Arial" charset="0"/>
                <a:cs typeface="Arial"/>
              </a:rPr>
              <a:t> </a:t>
            </a:r>
            <a:endParaRPr lang="es-ES" sz="2000" dirty="0">
              <a:latin typeface="Arial"/>
              <a:ea typeface="Arial" charset="0"/>
              <a:cs typeface="Arial"/>
            </a:endParaRPr>
          </a:p>
          <a:p>
            <a:pPr algn="just"/>
            <a:r>
              <a:rPr lang="es-ES" sz="2000" dirty="0">
                <a:latin typeface="Arial"/>
                <a:ea typeface="Arial" charset="0"/>
                <a:cs typeface="Arial"/>
              </a:rPr>
              <a:t>El </a:t>
            </a:r>
            <a:r>
              <a:rPr lang="es-ES" sz="2000" b="1" dirty="0">
                <a:latin typeface="Arial Black" charset="0"/>
                <a:ea typeface="Arial Black" charset="0"/>
                <a:cs typeface="Arial Black" charset="0"/>
              </a:rPr>
              <a:t>valor de la nómina </a:t>
            </a:r>
            <a:r>
              <a:rPr lang="es-ES" sz="2000" dirty="0">
                <a:latin typeface="Arial"/>
                <a:ea typeface="Arial" charset="0"/>
                <a:cs typeface="Arial"/>
              </a:rPr>
              <a:t>podría construirse también con el ingreso nominal reportado por cada trabajador y ponderado según el número de horas trabajadas, en </a:t>
            </a:r>
            <a:r>
              <a:rPr lang="es-ES" sz="2000" dirty="0" smtClean="0">
                <a:latin typeface="Arial"/>
                <a:ea typeface="Arial" charset="0"/>
                <a:cs typeface="Arial"/>
              </a:rPr>
              <a:t>lugar </a:t>
            </a:r>
            <a:r>
              <a:rPr lang="es-ES" sz="2000" dirty="0">
                <a:latin typeface="Arial"/>
                <a:ea typeface="Arial" charset="0"/>
                <a:cs typeface="Arial"/>
              </a:rPr>
              <a:t>de asumir los límites de los rangos salariales</a:t>
            </a:r>
            <a:r>
              <a:rPr lang="es-ES" sz="2000" dirty="0" smtClean="0">
                <a:latin typeface="Arial"/>
                <a:ea typeface="Arial" charset="0"/>
                <a:cs typeface="Arial"/>
              </a:rPr>
              <a:t>.</a:t>
            </a:r>
          </a:p>
          <a:p>
            <a:pPr algn="just"/>
            <a:endParaRPr lang="es-ES" sz="2000" dirty="0" smtClean="0">
              <a:latin typeface="Arial"/>
              <a:ea typeface="Arial" charset="0"/>
              <a:cs typeface="Arial"/>
            </a:endParaRPr>
          </a:p>
          <a:p>
            <a:pPr algn="just"/>
            <a:r>
              <a:rPr lang="es-ES" sz="2000" dirty="0" smtClean="0">
                <a:latin typeface="Arial"/>
                <a:ea typeface="Arial" charset="0"/>
                <a:cs typeface="Arial"/>
              </a:rPr>
              <a:t>El uso del cuarto trimestre de la ENOE puede contener </a:t>
            </a:r>
            <a:r>
              <a:rPr lang="es-ES" sz="2000" b="1" dirty="0" smtClean="0">
                <a:latin typeface="Arial Black" charset="0"/>
                <a:ea typeface="Arial Black" charset="0"/>
                <a:cs typeface="Arial Black" charset="0"/>
              </a:rPr>
              <a:t>efectos estacionales </a:t>
            </a:r>
            <a:r>
              <a:rPr lang="es-ES" sz="2000" dirty="0" smtClean="0">
                <a:latin typeface="Arial"/>
                <a:ea typeface="Arial" charset="0"/>
                <a:cs typeface="Arial"/>
              </a:rPr>
              <a:t>en el empleo, derivado de las contrataciones de personal por temporada y que pueden ocasionar que el costo unitario de la mano de obra sea mayor y, por ende, la rentabilidad menor. </a:t>
            </a:r>
          </a:p>
          <a:p>
            <a:pPr algn="just"/>
            <a:endParaRPr lang="es-ES" sz="2000" dirty="0">
              <a:latin typeface="Arial"/>
              <a:ea typeface="Arial" charset="0"/>
              <a:cs typeface="Arial"/>
            </a:endParaRPr>
          </a:p>
          <a:p>
            <a:pPr algn="just"/>
            <a:r>
              <a:rPr lang="es-ES" sz="2000" dirty="0" smtClean="0">
                <a:latin typeface="Arial"/>
                <a:ea typeface="Arial" charset="0"/>
                <a:cs typeface="Arial"/>
              </a:rPr>
              <a:t>Considerando el periodo de estudio (2007 a 2013), las mediciones de la rentabilidad pueden contener </a:t>
            </a:r>
            <a:r>
              <a:rPr lang="es-ES" sz="2000" b="1" dirty="0" smtClean="0">
                <a:latin typeface="Arial Black" charset="0"/>
                <a:ea typeface="Arial Black" charset="0"/>
                <a:cs typeface="Arial Black" charset="0"/>
              </a:rPr>
              <a:t>efectos derivados por la crisis económica,</a:t>
            </a:r>
            <a:r>
              <a:rPr lang="es-ES" sz="2000" dirty="0" smtClean="0">
                <a:latin typeface="Arial"/>
                <a:ea typeface="Arial" charset="0"/>
                <a:cs typeface="Arial"/>
              </a:rPr>
              <a:t> por lo que es deseable controlarlos para obtener estimadores no sesgados del efecto de la nómina salarial sobre la rentabilidad.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Algunos comentarios sobre el modelo de rentabilidad empresarial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53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0" y="271993"/>
            <a:ext cx="8083550" cy="1065741"/>
          </a:xfrm>
        </p:spPr>
        <p:txBody>
          <a:bodyPr>
            <a:normAutofit/>
          </a:bodyPr>
          <a:lstStyle/>
          <a:p>
            <a:r>
              <a:rPr lang="es-ES_tradnl" sz="3200" dirty="0" smtClean="0"/>
              <a:t>Comentarios sobre la estimación</a:t>
            </a:r>
            <a:r>
              <a:rPr lang="es-ES" sz="3200" dirty="0" smtClean="0"/>
              <a:t> de la r</a:t>
            </a:r>
            <a:r>
              <a:rPr lang="es-ES_tradnl" sz="3200" dirty="0" err="1" smtClean="0"/>
              <a:t>entabilidad</a:t>
            </a:r>
            <a:r>
              <a:rPr lang="es-ES_tradnl" sz="3200" dirty="0" smtClean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6263" y="1451975"/>
            <a:ext cx="8454623" cy="529166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Al estimar la rentabilidad como:</a:t>
            </a:r>
          </a:p>
          <a:p>
            <a:pPr marL="0" indent="0" algn="just">
              <a:buNone/>
            </a:pPr>
            <a:r>
              <a:rPr lang="es-ES_tradnl" i="1" dirty="0" smtClean="0">
                <a:latin typeface="Cambria Math" charset="0"/>
                <a:ea typeface="Cambria Math" charset="0"/>
                <a:cs typeface="Cambria Math" charset="0"/>
              </a:rPr>
              <a:t>	Rentabilidad = (margen bruto de </a:t>
            </a:r>
            <a:r>
              <a:rPr lang="es-ES_tradnl" i="1" dirty="0" err="1" smtClean="0">
                <a:latin typeface="Cambria Math" charset="0"/>
                <a:ea typeface="Cambria Math" charset="0"/>
                <a:cs typeface="Cambria Math" charset="0"/>
              </a:rPr>
              <a:t>operaci</a:t>
            </a:r>
            <a:r>
              <a:rPr lang="es-ES" i="1" dirty="0" err="1" smtClean="0">
                <a:latin typeface="Cambria Math" charset="0"/>
                <a:ea typeface="Cambria Math" charset="0"/>
                <a:cs typeface="Cambria Math" charset="0"/>
              </a:rPr>
              <a:t>ón</a:t>
            </a:r>
            <a:r>
              <a:rPr lang="es-ES" i="1" dirty="0" smtClean="0">
                <a:latin typeface="Cambria Math" charset="0"/>
                <a:ea typeface="Cambria Math" charset="0"/>
                <a:cs typeface="Cambria Math" charset="0"/>
              </a:rPr>
              <a:t>) / (acervo neto de capital)</a:t>
            </a:r>
          </a:p>
          <a:p>
            <a:pPr marL="0" indent="0" algn="just">
              <a:buNone/>
            </a:pP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se debe tener en cuenta que puede existir un </a:t>
            </a:r>
            <a:r>
              <a:rPr lang="es-ES" b="1" dirty="0" smtClean="0">
                <a:latin typeface="Arial Black" charset="0"/>
                <a:ea typeface="Arial Black" charset="0"/>
                <a:cs typeface="Arial Black" charset="0"/>
              </a:rPr>
              <a:t>rezago temporal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 entre ambas variables. Es decir, el margen de operación observado en el mismo periodo puede aun ser reflejo parcial de inversiones previas. </a:t>
            </a:r>
          </a:p>
          <a:p>
            <a:pPr marL="0" indent="0" algn="just">
              <a:buNone/>
            </a:pPr>
            <a:endParaRPr lang="es-ES_tradnl" dirty="0" smtClean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Dado que el </a:t>
            </a:r>
            <a:r>
              <a:rPr lang="es-ES_tradnl" dirty="0" err="1" smtClean="0">
                <a:latin typeface="Arial" charset="0"/>
                <a:ea typeface="Arial" charset="0"/>
                <a:cs typeface="Arial" charset="0"/>
              </a:rPr>
              <a:t>an</a:t>
            </a:r>
            <a:r>
              <a:rPr lang="es-ES" dirty="0" err="1" smtClean="0">
                <a:latin typeface="Arial" charset="0"/>
                <a:ea typeface="Arial" charset="0"/>
                <a:cs typeface="Arial" charset="0"/>
              </a:rPr>
              <a:t>álisis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 teórico es microeconómico (a nivel de firma), pero las variables incorporadas en los modelos son calculadas a nivel agregado (por subsector de actividad), sería deseable analizar también la </a:t>
            </a:r>
            <a:r>
              <a:rPr lang="es-ES" b="1" dirty="0" smtClean="0">
                <a:latin typeface="Arial Black" charset="0"/>
                <a:ea typeface="Arial Black" charset="0"/>
                <a:cs typeface="Arial Black" charset="0"/>
              </a:rPr>
              <a:t>rentabilidad a nivel de las firmas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0" indent="0" algn="just">
              <a:buNone/>
            </a:pPr>
            <a:endParaRPr lang="es-ES" dirty="0" smtClean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En este sentido, se podría explorar el uso de los </a:t>
            </a:r>
            <a:r>
              <a:rPr lang="es-ES" b="1" dirty="0" smtClean="0">
                <a:latin typeface="Arial Black" charset="0"/>
                <a:ea typeface="Arial Black" charset="0"/>
                <a:cs typeface="Arial Black" charset="0"/>
              </a:rPr>
              <a:t>Censos Económicos 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s-ES" dirty="0" err="1" smtClean="0">
                <a:latin typeface="Arial" charset="0"/>
                <a:ea typeface="Arial" charset="0"/>
                <a:cs typeface="Arial" charset="0"/>
              </a:rPr>
              <a:t>microdatos</a:t>
            </a:r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) que permitirían obtener cálculos de la rentabilidad de cada unidad económica.</a:t>
            </a:r>
          </a:p>
          <a:p>
            <a:pPr algn="just"/>
            <a:endParaRPr lang="es-ES" dirty="0" smtClean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s-ES" dirty="0" smtClean="0">
                <a:latin typeface="Arial" charset="0"/>
                <a:ea typeface="Arial" charset="0"/>
                <a:cs typeface="Arial" charset="0"/>
              </a:rPr>
              <a:t>En su defecto, esta fuente de información también permitiría obtener estimaciones del margen de operación y de los acervos más precisas, </a:t>
            </a:r>
            <a:r>
              <a:rPr lang="es-ES" b="1" dirty="0" smtClean="0">
                <a:latin typeface="Arial Black" charset="0"/>
                <a:ea typeface="Arial Black" charset="0"/>
                <a:cs typeface="Arial Black" charset="0"/>
              </a:rPr>
              <a:t>a nivel de clase de actividad. </a:t>
            </a:r>
          </a:p>
        </p:txBody>
      </p:sp>
    </p:spTree>
    <p:extLst>
      <p:ext uri="{BB962C8B-B14F-4D97-AF65-F5344CB8AC3E}">
        <p14:creationId xmlns:p14="http://schemas.microsoft.com/office/powerpoint/2010/main" val="12863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6675" y="3037796"/>
            <a:ext cx="6703454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El camino hacia el futuro:</a:t>
            </a:r>
            <a:br>
              <a:rPr lang="es-ES" dirty="0" smtClean="0"/>
            </a:br>
            <a:r>
              <a:rPr lang="es-ES" b="0" dirty="0" smtClean="0">
                <a:latin typeface="Arial" charset="0"/>
                <a:ea typeface="Arial" charset="0"/>
                <a:cs typeface="Arial" charset="0"/>
              </a:rPr>
              <a:t>el complicado escenario de los ajustes pendientes</a:t>
            </a:r>
            <a:endParaRPr lang="es-ES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5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883" y="80775"/>
            <a:ext cx="9144000" cy="1723962"/>
          </a:xfrm>
          <a:effectLst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dirty="0" smtClean="0"/>
              <a:t>Largo periodo de relaciones laborales que se requieren adaptar a un proceso de cambio</a:t>
            </a:r>
            <a:br>
              <a:rPr lang="es-ES" sz="2400" dirty="0" smtClean="0"/>
            </a:br>
            <a:r>
              <a:rPr lang="es-ES" sz="2400" dirty="0" smtClean="0"/>
              <a:t>mediante reglas claras y transparentes </a:t>
            </a:r>
            <a:endParaRPr lang="es-ES" sz="2400" dirty="0"/>
          </a:p>
        </p:txBody>
      </p:sp>
      <p:sp>
        <p:nvSpPr>
          <p:cNvPr id="4" name="Elipse 3"/>
          <p:cNvSpPr/>
          <p:nvPr/>
        </p:nvSpPr>
        <p:spPr>
          <a:xfrm>
            <a:off x="931301" y="3121288"/>
            <a:ext cx="2092158" cy="206303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Establecer escenarios de mediano plazo para el ajuste</a:t>
            </a:r>
            <a:endParaRPr lang="es-ES" dirty="0"/>
          </a:p>
        </p:txBody>
      </p:sp>
      <p:cxnSp>
        <p:nvCxnSpPr>
          <p:cNvPr id="6" name="Conector recto de flecha 5"/>
          <p:cNvCxnSpPr>
            <a:stCxn id="4" idx="6"/>
          </p:cNvCxnSpPr>
          <p:nvPr/>
        </p:nvCxnSpPr>
        <p:spPr>
          <a:xfrm flipV="1">
            <a:off x="3023459" y="4152803"/>
            <a:ext cx="2462940" cy="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5573008" y="3397488"/>
            <a:ext cx="2854158" cy="15106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Escenario 2016 -2020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90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11039"/>
          </a:xfrm>
          <a:effectLst/>
        </p:spPr>
        <p:txBody>
          <a:bodyPr>
            <a:noAutofit/>
          </a:bodyPr>
          <a:lstStyle/>
          <a:p>
            <a:r>
              <a:rPr lang="es-ES" sz="4000" dirty="0" smtClean="0"/>
              <a:t>Reconocer que el SM requiere cumplir con  </a:t>
            </a:r>
            <a:endParaRPr lang="es-ES" sz="4000" dirty="0"/>
          </a:p>
        </p:txBody>
      </p:sp>
      <p:sp>
        <p:nvSpPr>
          <p:cNvPr id="4" name="Elipse 3"/>
          <p:cNvSpPr/>
          <p:nvPr/>
        </p:nvSpPr>
        <p:spPr>
          <a:xfrm>
            <a:off x="1153361" y="3179202"/>
            <a:ext cx="1858210" cy="1834590"/>
          </a:xfrm>
          <a:prstGeom prst="ellipse">
            <a:avLst/>
          </a:prstGeom>
          <a:solidFill>
            <a:srgbClr val="0267A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 smtClean="0"/>
              <a:t>La fórmula de ajuste del SM</a:t>
            </a:r>
            <a:endParaRPr lang="es-ES" dirty="0"/>
          </a:p>
        </p:txBody>
      </p:sp>
      <p:cxnSp>
        <p:nvCxnSpPr>
          <p:cNvPr id="5" name="Conector recto de flecha 4"/>
          <p:cNvCxnSpPr>
            <a:stCxn id="4" idx="6"/>
          </p:cNvCxnSpPr>
          <p:nvPr/>
        </p:nvCxnSpPr>
        <p:spPr>
          <a:xfrm>
            <a:off x="3011571" y="4096497"/>
            <a:ext cx="2375823" cy="1577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5503874" y="2484666"/>
            <a:ext cx="2854158" cy="325521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Mantener el poder adquisitivo</a:t>
            </a:r>
          </a:p>
          <a:p>
            <a:pPr algn="ctr"/>
            <a:endParaRPr lang="es-ES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s-E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Fijar una meta que garantice una canasta de consumo básico </a:t>
            </a:r>
          </a:p>
          <a:p>
            <a:pPr algn="ctr"/>
            <a:endParaRPr lang="es-ES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s-E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Incluir el incremento de la Productividad Sectorial</a:t>
            </a:r>
          </a:p>
          <a:p>
            <a:pPr algn="ctr"/>
            <a:r>
              <a:rPr lang="es-E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endParaRPr lang="es-E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NewsPrin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NewsPrint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19248</TotalTime>
  <Words>836</Words>
  <Application>Microsoft Office PowerPoint</Application>
  <PresentationFormat>Presentación en pantalla (4:3)</PresentationFormat>
  <Paragraphs>170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2" baseType="lpstr">
      <vt:lpstr>ＭＳ Ｐゴシック</vt:lpstr>
      <vt:lpstr>Arial</vt:lpstr>
      <vt:lpstr>Arial Black</vt:lpstr>
      <vt:lpstr>Arial Narrow</vt:lpstr>
      <vt:lpstr>Calibri</vt:lpstr>
      <vt:lpstr>Cambria Math</vt:lpstr>
      <vt:lpstr>Century Gothic</vt:lpstr>
      <vt:lpstr>Gill Sans</vt:lpstr>
      <vt:lpstr>Tw Cen MT</vt:lpstr>
      <vt:lpstr>2_NewsPrint</vt:lpstr>
      <vt:lpstr>9_NewsPrint</vt:lpstr>
      <vt:lpstr>Efectos del Salario Mínimo sobre la Sustentabilidad de las Empresas en México. Un debate hacia el futuro</vt:lpstr>
      <vt:lpstr> Heterogeneidad empresarial  </vt:lpstr>
      <vt:lpstr>Es necesario reconocer el complejo mundo empresarial y de relaciones laborales del siglo XXI</vt:lpstr>
      <vt:lpstr>Factores que pueden incidir sobre la rentabilidad de la firma</vt:lpstr>
      <vt:lpstr>Algunos comentarios sobre el modelo de rentabilidad empresarial</vt:lpstr>
      <vt:lpstr>Comentarios sobre la estimación de la rentabilidad </vt:lpstr>
      <vt:lpstr>El camino hacia el futuro: el complicado escenario de los ajustes pendientes</vt:lpstr>
      <vt:lpstr>Largo periodo de relaciones laborales que se requieren adaptar a un proceso de cambio mediante reglas claras y transparentes </vt:lpstr>
      <vt:lpstr>Reconocer que el SM requiere cumplir con  </vt:lpstr>
      <vt:lpstr>Eliminar el  efecto faro de las revisiones salariales contractuales</vt:lpstr>
      <vt:lpstr>Muchas gracias.   ruizdc@unam.mx</vt:lpstr>
    </vt:vector>
  </TitlesOfParts>
  <Company>PRIVATE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Moisés</dc:creator>
  <cp:lastModifiedBy>Basilio Gonzalez Nuñez</cp:lastModifiedBy>
  <cp:revision>1954</cp:revision>
  <dcterms:created xsi:type="dcterms:W3CDTF">2013-01-27T16:17:11Z</dcterms:created>
  <dcterms:modified xsi:type="dcterms:W3CDTF">2016-03-11T04:47:50Z</dcterms:modified>
</cp:coreProperties>
</file>